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9" r:id="rId4"/>
    <p:sldId id="260" r:id="rId5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torage\Business_Office\Office_Share\Bad%20Debt\FY2024-2025\Exhibit%20A%20Bad%20Debt%20Write%20Off%20FY2024-20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Applications vs</a:t>
            </a:r>
            <a:r>
              <a:rPr lang="en-US" baseline="0" dirty="0"/>
              <a:t> </a:t>
            </a:r>
          </a:p>
          <a:p>
            <a:pPr>
              <a:defRPr/>
            </a:pPr>
            <a:r>
              <a:rPr lang="en-US" baseline="0" dirty="0"/>
              <a:t>Duration of Residency</a:t>
            </a:r>
            <a:endParaRPr lang="en-US" dirty="0"/>
          </a:p>
        </c:rich>
      </c:tx>
      <c:layout>
        <c:manualLayout>
          <c:xMode val="edge"/>
          <c:yMode val="edge"/>
          <c:x val="0.25152667128161643"/>
          <c:y val="2.06627649653871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'Applications via XBP Applicatio'!$J$5</c:f>
              <c:strCache>
                <c:ptCount val="1"/>
                <c:pt idx="0">
                  <c:v> Applications Submitted 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7000"/>
                    <a:tint val="96000"/>
                    <a:lumMod val="100000"/>
                  </a:schemeClr>
                </a:gs>
                <a:gs pos="78000">
                  <a:schemeClr val="accent2">
                    <a:tint val="77000"/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'Applications via XBP Applicatio'!$I$6:$I$20</c:f>
              <c:strCache>
                <c:ptCount val="15"/>
                <c:pt idx="0">
                  <c:v>FY10-11</c:v>
                </c:pt>
                <c:pt idx="1">
                  <c:v>FY11-12</c:v>
                </c:pt>
                <c:pt idx="2">
                  <c:v>FY12-13</c:v>
                </c:pt>
                <c:pt idx="3">
                  <c:v>FY13-14</c:v>
                </c:pt>
                <c:pt idx="4">
                  <c:v>FY14-15</c:v>
                </c:pt>
                <c:pt idx="5">
                  <c:v>FY15-16</c:v>
                </c:pt>
                <c:pt idx="6">
                  <c:v>FY16-17</c:v>
                </c:pt>
                <c:pt idx="7">
                  <c:v>FY17-18</c:v>
                </c:pt>
                <c:pt idx="8">
                  <c:v>FY18-19</c:v>
                </c:pt>
                <c:pt idx="9">
                  <c:v>FY19-20</c:v>
                </c:pt>
                <c:pt idx="10">
                  <c:v>FY20-21</c:v>
                </c:pt>
                <c:pt idx="11">
                  <c:v>FY21-22</c:v>
                </c:pt>
                <c:pt idx="12">
                  <c:v>FY22-23</c:v>
                </c:pt>
                <c:pt idx="13">
                  <c:v>FY23-24</c:v>
                </c:pt>
                <c:pt idx="14">
                  <c:v>FY24-25</c:v>
                </c:pt>
              </c:strCache>
            </c:strRef>
          </c:cat>
          <c:val>
            <c:numRef>
              <c:f>'Applications via XBP Applicatio'!$J$6:$J$20</c:f>
              <c:numCache>
                <c:formatCode>_(* #,##0_);_(* \(#,##0\);_(* "-"??_);_(@_)</c:formatCode>
                <c:ptCount val="15"/>
                <c:pt idx="0">
                  <c:v>781.5</c:v>
                </c:pt>
                <c:pt idx="1">
                  <c:v>868.5</c:v>
                </c:pt>
                <c:pt idx="2">
                  <c:v>849.5</c:v>
                </c:pt>
                <c:pt idx="3">
                  <c:v>874.5</c:v>
                </c:pt>
                <c:pt idx="4">
                  <c:v>845</c:v>
                </c:pt>
                <c:pt idx="5">
                  <c:v>875</c:v>
                </c:pt>
                <c:pt idx="6">
                  <c:v>886.5</c:v>
                </c:pt>
                <c:pt idx="7">
                  <c:v>914.5</c:v>
                </c:pt>
                <c:pt idx="8">
                  <c:v>957</c:v>
                </c:pt>
                <c:pt idx="9">
                  <c:v>1313</c:v>
                </c:pt>
                <c:pt idx="10">
                  <c:v>889</c:v>
                </c:pt>
                <c:pt idx="11">
                  <c:v>1134</c:v>
                </c:pt>
                <c:pt idx="12">
                  <c:v>1222</c:v>
                </c:pt>
                <c:pt idx="13">
                  <c:v>1301</c:v>
                </c:pt>
                <c:pt idx="14">
                  <c:v>1364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3-43FF-8CB6-E1F058704F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552751663"/>
        <c:axId val="552752143"/>
      </c:barChart>
      <c:lineChart>
        <c:grouping val="standard"/>
        <c:varyColors val="0"/>
        <c:ser>
          <c:idx val="1"/>
          <c:order val="1"/>
          <c:tx>
            <c:strRef>
              <c:f>'Applications via XBP Applicatio'!$K$5</c:f>
              <c:strCache>
                <c:ptCount val="1"/>
                <c:pt idx="0">
                  <c:v> Average Duration of Residency in Years </c:v>
                </c:pt>
              </c:strCache>
            </c:strRef>
          </c:tx>
          <c:spPr>
            <a:ln w="34925" cap="rnd">
              <a:solidFill>
                <a:schemeClr val="accent2">
                  <a:shade val="76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'Applications via XBP Applicatio'!$I$6:$I$20</c:f>
              <c:strCache>
                <c:ptCount val="15"/>
                <c:pt idx="0">
                  <c:v>FY10-11</c:v>
                </c:pt>
                <c:pt idx="1">
                  <c:v>FY11-12</c:v>
                </c:pt>
                <c:pt idx="2">
                  <c:v>FY12-13</c:v>
                </c:pt>
                <c:pt idx="3">
                  <c:v>FY13-14</c:v>
                </c:pt>
                <c:pt idx="4">
                  <c:v>FY14-15</c:v>
                </c:pt>
                <c:pt idx="5">
                  <c:v>FY15-16</c:v>
                </c:pt>
                <c:pt idx="6">
                  <c:v>FY16-17</c:v>
                </c:pt>
                <c:pt idx="7">
                  <c:v>FY17-18</c:v>
                </c:pt>
                <c:pt idx="8">
                  <c:v>FY18-19</c:v>
                </c:pt>
                <c:pt idx="9">
                  <c:v>FY19-20</c:v>
                </c:pt>
                <c:pt idx="10">
                  <c:v>FY20-21</c:v>
                </c:pt>
                <c:pt idx="11">
                  <c:v>FY21-22</c:v>
                </c:pt>
                <c:pt idx="12">
                  <c:v>FY22-23</c:v>
                </c:pt>
                <c:pt idx="13">
                  <c:v>FY23-24</c:v>
                </c:pt>
                <c:pt idx="14">
                  <c:v>FY24-25</c:v>
                </c:pt>
              </c:strCache>
            </c:strRef>
          </c:cat>
          <c:val>
            <c:numRef>
              <c:f>'Applications via XBP Applicatio'!$K$6:$K$20</c:f>
              <c:numCache>
                <c:formatCode>_(* #,##0.0_);_(* \(#,##0.0\);_(* "-"??_);_(@_)</c:formatCode>
                <c:ptCount val="15"/>
                <c:pt idx="0">
                  <c:v>8.552360567514679</c:v>
                </c:pt>
                <c:pt idx="1">
                  <c:v>8.5650304414003031</c:v>
                </c:pt>
                <c:pt idx="2">
                  <c:v>8.5903532252138746</c:v>
                </c:pt>
                <c:pt idx="3">
                  <c:v>8.2065625995539992</c:v>
                </c:pt>
                <c:pt idx="4">
                  <c:v>8.2132984454363562</c:v>
                </c:pt>
                <c:pt idx="5">
                  <c:v>6.9478810432774001</c:v>
                </c:pt>
                <c:pt idx="6">
                  <c:v>6.1327937769897369</c:v>
                </c:pt>
                <c:pt idx="7">
                  <c:v>5.6540622199462298</c:v>
                </c:pt>
                <c:pt idx="8">
                  <c:v>4.4303988031231016</c:v>
                </c:pt>
                <c:pt idx="9">
                  <c:v>3.9804124318750942</c:v>
                </c:pt>
                <c:pt idx="10">
                  <c:v>3.214611872146123</c:v>
                </c:pt>
                <c:pt idx="11">
                  <c:v>2.4288116503837234</c:v>
                </c:pt>
                <c:pt idx="12">
                  <c:v>1.808022657649847</c:v>
                </c:pt>
                <c:pt idx="13">
                  <c:v>1.2731255478923955</c:v>
                </c:pt>
                <c:pt idx="14">
                  <c:v>0.55395020964959374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E13-43FF-8CB6-E1F058704F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520431"/>
        <c:axId val="117518511"/>
      </c:lineChart>
      <c:catAx>
        <c:axId val="552751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752143"/>
        <c:crosses val="autoZero"/>
        <c:auto val="1"/>
        <c:lblAlgn val="ctr"/>
        <c:lblOffset val="100"/>
        <c:noMultiLvlLbl val="0"/>
      </c:catAx>
      <c:valAx>
        <c:axId val="552752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751663"/>
        <c:crosses val="autoZero"/>
        <c:crossBetween val="between"/>
      </c:valAx>
      <c:valAx>
        <c:axId val="117518511"/>
        <c:scaling>
          <c:orientation val="minMax"/>
        </c:scaling>
        <c:delete val="0"/>
        <c:axPos val="r"/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520431"/>
        <c:crosses val="max"/>
        <c:crossBetween val="between"/>
      </c:valAx>
      <c:catAx>
        <c:axId val="11752043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751851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955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03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0912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363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6381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47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77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8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0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47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53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5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8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09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4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6023" y="1342505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Bad Debt Write Off</a:t>
            </a:r>
            <a:br>
              <a:rPr lang="en-US" sz="6000" dirty="0"/>
            </a:br>
            <a:r>
              <a:rPr lang="en-US" sz="6000" dirty="0"/>
              <a:t>FY 2024-2025</a:t>
            </a:r>
          </a:p>
        </p:txBody>
      </p:sp>
    </p:spTree>
    <p:extLst>
      <p:ext uri="{BB962C8B-B14F-4D97-AF65-F5344CB8AC3E}">
        <p14:creationId xmlns:p14="http://schemas.microsoft.com/office/powerpoint/2010/main" val="788428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779" y="-67734"/>
            <a:ext cx="8534400" cy="1507067"/>
          </a:xfrm>
        </p:spPr>
        <p:txBody>
          <a:bodyPr/>
          <a:lstStyle/>
          <a:p>
            <a:r>
              <a:rPr lang="en-US" dirty="0"/>
              <a:t>Comparison  by Year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7142" y="1329750"/>
            <a:ext cx="4649787" cy="576262"/>
          </a:xfrm>
        </p:spPr>
        <p:txBody>
          <a:bodyPr/>
          <a:lstStyle/>
          <a:p>
            <a:r>
              <a:rPr lang="en-US" dirty="0"/>
              <a:t>FY 2024-2025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274" y="2286880"/>
            <a:ext cx="4937655" cy="4364086"/>
          </a:xfrm>
        </p:spPr>
        <p:txBody>
          <a:bodyPr>
            <a:normAutofit/>
          </a:bodyPr>
          <a:lstStyle/>
          <a:p>
            <a:r>
              <a:rPr lang="en-US" dirty="0"/>
              <a:t>Write Off $73,643.74</a:t>
            </a:r>
          </a:p>
          <a:p>
            <a:r>
              <a:rPr lang="en-US" dirty="0"/>
              <a:t>$26,835.08 was paid through payment arrangements instead of being sent to collections</a:t>
            </a:r>
          </a:p>
          <a:p>
            <a:r>
              <a:rPr lang="en-US" dirty="0"/>
              <a:t>$32,705.67 was collected by collection agencies making prior year write off $14,642.42</a:t>
            </a:r>
          </a:p>
          <a:p>
            <a:r>
              <a:rPr lang="en-US" dirty="0"/>
              <a:t>February 15th changed to require ($250 deposit, deposit no longer waived for Direct Pay, but deposit can be waived with co-signer option)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02793" y="1329750"/>
            <a:ext cx="4665134" cy="576262"/>
          </a:xfrm>
        </p:spPr>
        <p:txBody>
          <a:bodyPr/>
          <a:lstStyle/>
          <a:p>
            <a:r>
              <a:rPr lang="en-US" dirty="0"/>
              <a:t>Prior FY 2023-2024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6929" y="2286880"/>
            <a:ext cx="4929188" cy="3030538"/>
          </a:xfrm>
        </p:spPr>
        <p:txBody>
          <a:bodyPr>
            <a:normAutofit/>
          </a:bodyPr>
          <a:lstStyle/>
          <a:p>
            <a:r>
              <a:rPr lang="en-US" dirty="0"/>
              <a:t>Write Off $47,348.09</a:t>
            </a:r>
          </a:p>
          <a:p>
            <a:r>
              <a:rPr lang="en-US" dirty="0"/>
              <a:t>$19,960.13 was paid through payment arrangements instead of being sent to collections</a:t>
            </a:r>
          </a:p>
          <a:p>
            <a:r>
              <a:rPr lang="en-US" dirty="0"/>
              <a:t>$22,706.30 was collected by collection agencies making prior year write off $7,599.53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61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0" y="193398"/>
            <a:ext cx="4560611" cy="576262"/>
          </a:xfrm>
        </p:spPr>
        <p:txBody>
          <a:bodyPr/>
          <a:lstStyle/>
          <a:p>
            <a:pPr algn="ctr"/>
            <a:r>
              <a:rPr lang="en-US" dirty="0"/>
              <a:t>FY 2024-2025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82214685"/>
              </p:ext>
            </p:extLst>
          </p:nvPr>
        </p:nvGraphicFramePr>
        <p:xfrm>
          <a:off x="684210" y="979743"/>
          <a:ext cx="4560613" cy="2520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473">
                  <a:extLst>
                    <a:ext uri="{9D8B030D-6E8A-4147-A177-3AD203B41FA5}">
                      <a16:colId xmlns:a16="http://schemas.microsoft.com/office/drawing/2014/main" val="2693298491"/>
                    </a:ext>
                  </a:extLst>
                </a:gridCol>
                <a:gridCol w="1130458">
                  <a:extLst>
                    <a:ext uri="{9D8B030D-6E8A-4147-A177-3AD203B41FA5}">
                      <a16:colId xmlns:a16="http://schemas.microsoft.com/office/drawing/2014/main" val="1961853314"/>
                    </a:ext>
                  </a:extLst>
                </a:gridCol>
                <a:gridCol w="1176682">
                  <a:extLst>
                    <a:ext uri="{9D8B030D-6E8A-4147-A177-3AD203B41FA5}">
                      <a16:colId xmlns:a16="http://schemas.microsoft.com/office/drawing/2014/main" val="467335351"/>
                    </a:ext>
                  </a:extLst>
                </a:gridCol>
              </a:tblGrid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CUSTOMER TYPE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 AMOUNT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088554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COMMERCIAL 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  <a:latin typeface="+mn-lt"/>
                        </a:rPr>
                        <a:t>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31537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HOMEOWNER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9,024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  <a:latin typeface="+mn-lt"/>
                        </a:rPr>
                        <a:t>12%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0696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LANDLORD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1,466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705592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62,475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  <a:latin typeface="+mn-lt"/>
                        </a:rPr>
                        <a:t>85%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980424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73,644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2663142"/>
                  </a:ext>
                </a:extLst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681809"/>
              </p:ext>
            </p:extLst>
          </p:nvPr>
        </p:nvGraphicFramePr>
        <p:xfrm>
          <a:off x="684210" y="3710822"/>
          <a:ext cx="4560613" cy="1982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8053">
                  <a:extLst>
                    <a:ext uri="{9D8B030D-6E8A-4147-A177-3AD203B41FA5}">
                      <a16:colId xmlns:a16="http://schemas.microsoft.com/office/drawing/2014/main" val="2688253595"/>
                    </a:ext>
                  </a:extLst>
                </a:gridCol>
                <a:gridCol w="1161098">
                  <a:extLst>
                    <a:ext uri="{9D8B030D-6E8A-4147-A177-3AD203B41FA5}">
                      <a16:colId xmlns:a16="http://schemas.microsoft.com/office/drawing/2014/main" val="2831636644"/>
                    </a:ext>
                  </a:extLst>
                </a:gridCol>
                <a:gridCol w="1221462">
                  <a:extLst>
                    <a:ext uri="{9D8B030D-6E8A-4147-A177-3AD203B41FA5}">
                      <a16:colId xmlns:a16="http://schemas.microsoft.com/office/drawing/2014/main" val="3892754138"/>
                    </a:ext>
                  </a:extLst>
                </a:gridCol>
              </a:tblGrid>
              <a:tr h="283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REASON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  AMOUNT 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>
                          <a:effectLst/>
                          <a:latin typeface="+mn-lt"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0065073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BANKRUPTCY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205239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COLLECTIONS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70,609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095281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DECEASED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1804457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73,644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0627778"/>
                  </a:ext>
                </a:extLst>
              </a:tr>
            </a:tbl>
          </a:graphicData>
        </a:graphic>
      </p:graphicFrame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BEBA297-11F1-A0D6-E4AB-E5D2C1133ACE}"/>
              </a:ext>
            </a:extLst>
          </p:cNvPr>
          <p:cNvSpPr txBox="1">
            <a:spLocks/>
          </p:cNvSpPr>
          <p:nvPr/>
        </p:nvSpPr>
        <p:spPr>
          <a:xfrm>
            <a:off x="6048582" y="193398"/>
            <a:ext cx="4560611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FY 2023-2024</a:t>
            </a:r>
          </a:p>
        </p:txBody>
      </p:sp>
      <p:graphicFrame>
        <p:nvGraphicFramePr>
          <p:cNvPr id="4" name="Content Placeholder 12">
            <a:extLst>
              <a:ext uri="{FF2B5EF4-FFF2-40B4-BE49-F238E27FC236}">
                <a16:creationId xmlns:a16="http://schemas.microsoft.com/office/drawing/2014/main" id="{2A737B2B-0804-E77E-4D41-4C9EA0CB5B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321801"/>
              </p:ext>
            </p:extLst>
          </p:nvPr>
        </p:nvGraphicFramePr>
        <p:xfrm>
          <a:off x="6048579" y="978157"/>
          <a:ext cx="4560613" cy="2520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473">
                  <a:extLst>
                    <a:ext uri="{9D8B030D-6E8A-4147-A177-3AD203B41FA5}">
                      <a16:colId xmlns:a16="http://schemas.microsoft.com/office/drawing/2014/main" val="2693298491"/>
                    </a:ext>
                  </a:extLst>
                </a:gridCol>
                <a:gridCol w="1130458">
                  <a:extLst>
                    <a:ext uri="{9D8B030D-6E8A-4147-A177-3AD203B41FA5}">
                      <a16:colId xmlns:a16="http://schemas.microsoft.com/office/drawing/2014/main" val="1961853314"/>
                    </a:ext>
                  </a:extLst>
                </a:gridCol>
                <a:gridCol w="1176682">
                  <a:extLst>
                    <a:ext uri="{9D8B030D-6E8A-4147-A177-3AD203B41FA5}">
                      <a16:colId xmlns:a16="http://schemas.microsoft.com/office/drawing/2014/main" val="467335351"/>
                    </a:ext>
                  </a:extLst>
                </a:gridCol>
              </a:tblGrid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CUSTOMER TYPE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 AMOUNT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088554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COMMERCIAL 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31537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HOMEOWNER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06961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LANDLORD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7055925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RENTER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980424"/>
                  </a:ext>
                </a:extLst>
              </a:tr>
              <a:tr h="420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26631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DA64F1E-F729-98BD-B0CC-7C3E5E679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794978"/>
              </p:ext>
            </p:extLst>
          </p:nvPr>
        </p:nvGraphicFramePr>
        <p:xfrm>
          <a:off x="6048580" y="3710822"/>
          <a:ext cx="4560613" cy="1982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8053">
                  <a:extLst>
                    <a:ext uri="{9D8B030D-6E8A-4147-A177-3AD203B41FA5}">
                      <a16:colId xmlns:a16="http://schemas.microsoft.com/office/drawing/2014/main" val="2688253595"/>
                    </a:ext>
                  </a:extLst>
                </a:gridCol>
                <a:gridCol w="1161098">
                  <a:extLst>
                    <a:ext uri="{9D8B030D-6E8A-4147-A177-3AD203B41FA5}">
                      <a16:colId xmlns:a16="http://schemas.microsoft.com/office/drawing/2014/main" val="2831636644"/>
                    </a:ext>
                  </a:extLst>
                </a:gridCol>
                <a:gridCol w="1221462">
                  <a:extLst>
                    <a:ext uri="{9D8B030D-6E8A-4147-A177-3AD203B41FA5}">
                      <a16:colId xmlns:a16="http://schemas.microsoft.com/office/drawing/2014/main" val="3892754138"/>
                    </a:ext>
                  </a:extLst>
                </a:gridCol>
              </a:tblGrid>
              <a:tr h="283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REASON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  AMOUNT  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>
                          <a:effectLst/>
                          <a:latin typeface="+mn-lt"/>
                        </a:rPr>
                        <a:t>PERCENTAGE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0065073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BANKRUPTCY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205239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n-lt"/>
                        </a:rPr>
                        <a:t>COLLECTIONS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45,692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0952815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DECEASED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1804457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47,348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062777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0AA6D1-6EEE-4672-3701-5E51F69618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624323"/>
              </p:ext>
            </p:extLst>
          </p:nvPr>
        </p:nvGraphicFramePr>
        <p:xfrm>
          <a:off x="684210" y="5757345"/>
          <a:ext cx="4560612" cy="8608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4785">
                  <a:extLst>
                    <a:ext uri="{9D8B030D-6E8A-4147-A177-3AD203B41FA5}">
                      <a16:colId xmlns:a16="http://schemas.microsoft.com/office/drawing/2014/main" val="2688253595"/>
                    </a:ext>
                  </a:extLst>
                </a:gridCol>
                <a:gridCol w="1585827">
                  <a:extLst>
                    <a:ext uri="{9D8B030D-6E8A-4147-A177-3AD203B41FA5}">
                      <a16:colId xmlns:a16="http://schemas.microsoft.com/office/drawing/2014/main" val="2831636644"/>
                    </a:ext>
                  </a:extLst>
                </a:gridCol>
              </a:tblGrid>
              <a:tr h="283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Applications Submitted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Average Duration of Residency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0065073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.50 years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180445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B1B15D6-5D67-33F2-295B-044DE2F125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467998"/>
              </p:ext>
            </p:extLst>
          </p:nvPr>
        </p:nvGraphicFramePr>
        <p:xfrm>
          <a:off x="6048579" y="5757344"/>
          <a:ext cx="4560613" cy="8608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4785">
                  <a:extLst>
                    <a:ext uri="{9D8B030D-6E8A-4147-A177-3AD203B41FA5}">
                      <a16:colId xmlns:a16="http://schemas.microsoft.com/office/drawing/2014/main" val="2688253595"/>
                    </a:ext>
                  </a:extLst>
                </a:gridCol>
                <a:gridCol w="1585828">
                  <a:extLst>
                    <a:ext uri="{9D8B030D-6E8A-4147-A177-3AD203B41FA5}">
                      <a16:colId xmlns:a16="http://schemas.microsoft.com/office/drawing/2014/main" val="2831636644"/>
                    </a:ext>
                  </a:extLst>
                </a:gridCol>
              </a:tblGrid>
              <a:tr h="2834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Applications Submitted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Average Duration of Residency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0065073"/>
                  </a:ext>
                </a:extLst>
              </a:tr>
              <a:tr h="424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.86 years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18044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210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1D3B9-02F8-A410-203B-207EC766D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8DC6439F-237D-34D1-3637-E7B72FB6727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6770382"/>
              </p:ext>
            </p:extLst>
          </p:nvPr>
        </p:nvGraphicFramePr>
        <p:xfrm>
          <a:off x="623826" y="216564"/>
          <a:ext cx="4560613" cy="64248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473">
                  <a:extLst>
                    <a:ext uri="{9D8B030D-6E8A-4147-A177-3AD203B41FA5}">
                      <a16:colId xmlns:a16="http://schemas.microsoft.com/office/drawing/2014/main" val="2693298491"/>
                    </a:ext>
                  </a:extLst>
                </a:gridCol>
                <a:gridCol w="1130458">
                  <a:extLst>
                    <a:ext uri="{9D8B030D-6E8A-4147-A177-3AD203B41FA5}">
                      <a16:colId xmlns:a16="http://schemas.microsoft.com/office/drawing/2014/main" val="1961853314"/>
                    </a:ext>
                  </a:extLst>
                </a:gridCol>
                <a:gridCol w="1176682">
                  <a:extLst>
                    <a:ext uri="{9D8B030D-6E8A-4147-A177-3AD203B41FA5}">
                      <a16:colId xmlns:a16="http://schemas.microsoft.com/office/drawing/2014/main" val="467335351"/>
                    </a:ext>
                  </a:extLst>
                </a:gridCol>
              </a:tblGrid>
              <a:tr h="574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</a:rPr>
                        <a:t>Fiscal 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sng" strike="noStrike" dirty="0">
                          <a:effectLst/>
                        </a:rPr>
                        <a:t> Utility </a:t>
                      </a:r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Applications Submitted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sng" strike="noStrike" dirty="0">
                          <a:effectLst/>
                          <a:latin typeface="+mn-lt"/>
                        </a:rPr>
                        <a:t>Average Duration of Residency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60885545"/>
                  </a:ext>
                </a:extLst>
              </a:tr>
              <a:tr h="3029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FY10-11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782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8.6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315371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FY11-12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869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8.6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06961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FY12-13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8.6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7055925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FY13-14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875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8.2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980424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FY14-15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845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8.2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863702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FY15-16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875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6.9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4899921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FY16-17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887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6.1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1453452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FY17-18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915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5.7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0546333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FY18-19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957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4.4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8028620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FY19-20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1,313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4.0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0676411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FY20-21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889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3.2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7383297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FY21-22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1,134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2.4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9050307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FY22-23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1,222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1.8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0430968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FY23-24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1,301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1.3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157984"/>
                  </a:ext>
                </a:extLst>
              </a:tr>
              <a:tr h="3857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FY24-25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1,364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0.6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9614620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329D3E7F-73A8-48D7-29AF-6E0F681165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569281"/>
              </p:ext>
            </p:extLst>
          </p:nvPr>
        </p:nvGraphicFramePr>
        <p:xfrm>
          <a:off x="5607698" y="1006605"/>
          <a:ext cx="5756634" cy="5056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975784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677</TotalTime>
  <Words>301</Words>
  <Application>Microsoft Office PowerPoint</Application>
  <PresentationFormat>Widescreen</PresentationFormat>
  <Paragraphs>135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Bad Debt Write Off FY 2024-2025</vt:lpstr>
      <vt:lpstr>Comparison  by Year</vt:lpstr>
      <vt:lpstr>PowerPoint Presentation</vt:lpstr>
      <vt:lpstr>PowerPoint Presentation</vt:lpstr>
    </vt:vector>
  </TitlesOfParts>
  <Company>Payson City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off bad debt FY 2020-2021</dc:title>
  <dc:creator>Audrey Camp</dc:creator>
  <cp:lastModifiedBy>Audrey Camp</cp:lastModifiedBy>
  <cp:revision>58</cp:revision>
  <cp:lastPrinted>2021-06-16T15:52:42Z</cp:lastPrinted>
  <dcterms:created xsi:type="dcterms:W3CDTF">2021-06-15T18:44:10Z</dcterms:created>
  <dcterms:modified xsi:type="dcterms:W3CDTF">2025-06-11T21:26:53Z</dcterms:modified>
</cp:coreProperties>
</file>